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68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656A5-A234-B844-914F-A6B07A4EE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6EB4B0E-99A7-843F-4A4C-5848BBFBC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A4B319-8582-CD81-DBB7-3E971D981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9844E-99F9-635B-5F21-4F1946035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22E8A-699E-D7AD-D73E-1CA51DDBB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1527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A32E6-5957-77BE-27E6-F17A25B3D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4433BD-6060-F23D-DCE8-789E6273F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7B5247-83A2-EF5B-8065-ED976B6E9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34CCE-1A98-82E3-700E-AAEDA80DB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0CFA-0284-9902-68DD-4B3A69623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738505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E8840-62D4-1C69-3FD9-0F8AE2F5B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79141A-5C9D-3135-E4FC-F2A4E9EB4B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29369-9843-CC5F-34CB-2E6008327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E3F174-3918-025C-7AC0-79C4BE515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A3F93-5858-2574-42BD-536EC4602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08284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8322F-901D-32FC-4192-8B7F3EE45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8337C-CADB-C9D8-6C35-4D93F60C5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53C145-5648-E778-4EDC-F0C23C0F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94787-7CA4-A4D5-D530-62F1BA69D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B7527E-491E-B579-A1CE-06FF4AC93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539FBC-9EC8-9BD0-3676-1CB7495D0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579524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BB411-DE3E-5CD9-0BAA-1F9B93AD6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74F45F-19D5-CA74-569C-5DCB1CC6E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B9CD91-D84F-662A-C089-526602B4E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E5FDF5-D5DA-878A-71D1-023BC37E2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89131B-9EF4-EA46-38E0-9C28F5FEC4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A6FE4C-BC91-55C6-F120-8A0C67C25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7AE5D-85E0-5FB0-839A-BEFE5DF7B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816FB0-F429-3E9F-86C1-4102AD52D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11532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32D53-57EA-360C-7C0A-0602C44FE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2A7B21-D1B5-DD7D-F10B-DAE420905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EAC78B-C468-52BD-6D0B-F388267F5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A6ABB4-699C-E275-68CD-21870422B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47528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746FFB-479E-1BAF-1729-07EB6BC33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7DD094-327F-B727-6A19-7DB764A73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DD7B9-A836-1CAB-B735-8F8FD8014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240779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E35D8-4DD7-B5D0-DE7C-E0D020C33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8022DB-48B0-8D6D-CBD8-9AB74D9EC3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E06B1-1828-576D-7E1B-06786B3B33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3844B9-2D58-68FF-5A41-974F35B762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B0D16-566D-4E86-46DF-3B5A851C5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C73933-FF8D-956D-7F1E-4AA7845C4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84647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8B049-AB7C-F122-38D5-D195F16FF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15234-70ED-1625-B7AA-FEFE96E170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836D8-D91B-2AE2-1851-0F8E01E7BA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8DF94F-01F7-62DA-179D-B6E9D5464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A84EBF-C78F-CD7F-21E7-F43CFBCEE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51DEB2-E657-7351-58F4-4F6C3644B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985100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D1A11-CB6F-C38F-387A-E7E52CD42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901C91-9C8B-BB83-430E-24E3F6ADD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A07EE-7522-1E54-90C7-073809BA7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CA86F-813C-21F6-1E93-A962560AB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D6C998-39A9-7686-6B86-BCC6052A0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088760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A194EE-8799-33BE-38BD-9D7E2E2275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663731-E1CB-7843-06A0-3DDB3A291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F48D4-28CE-DCB8-19DD-5E8FAA1C5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ACD89-FC90-132C-AA96-49E3F9219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F6878-1E97-307E-0EFC-3FF571A88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38888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AF33E1-9691-6353-FFE7-6218099A1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8DE4ED-6D4E-B80E-493C-93D3A1ED4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FA5A5-7EF2-D174-084D-59F566C71F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7C685-66A0-4E0E-B7B0-14B0B3CEC178}" type="datetimeFigureOut">
              <a:rPr lang="en-NL" smtClean="0"/>
              <a:t>08/06/2026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48777-43FC-6B8B-57A1-1308CCCB69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16FF3-0836-5E90-0D66-4D86DD71AF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BC9DD9-8D6F-4FE4-B2F7-0A662C4D42E4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413374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raat.org/" TargetMode="Externa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94E48BC4-398A-4E05-04C8-0FA4DB68E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452" y="-207028"/>
            <a:ext cx="11493910" cy="55399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NL" sz="3200" b="1" i="0" u="none" strike="noStrike" cap="none" normalizeH="0" baseline="0" dirty="0" err="1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ToDI</a:t>
            </a:r>
            <a:r>
              <a:rPr kumimoji="0" lang="en-GB" altLang="en-NL" sz="32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1.1</a:t>
            </a:r>
            <a:r>
              <a:rPr kumimoji="0" lang="en-GB" altLang="en-NL" sz="3200" b="1" i="0" u="none" strike="noStrike" cap="none" normalizeH="0" baseline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2.3: </a:t>
            </a:r>
            <a:r>
              <a:rPr kumimoji="0" lang="en-NL" altLang="en-NL" sz="32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endParaRPr kumimoji="0" lang="en-NL" altLang="en-NL" sz="32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First edition (version 1.</a:t>
            </a:r>
            <a:r>
              <a:rPr kumimoji="0" lang="en-GB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1999)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Design: Arthur Dirksen, Ludmila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Menert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(Fluency Speech Technology, Utrecht)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Jacques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Terken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*, Joop Kerkhoff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(Radboud University, Nijmegen, NL; *University of Eindhoven, NL).</a:t>
            </a:r>
            <a:endParaRPr kumimoji="0" lang="en-NL" altLang="en-NL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2.1, 2003)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Synthesis: Rule-based Nijmegen Text To Speech synthesis (KUNTTS), using MBROLA diphones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NL" altLang="en-NL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2.2, 2015)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University, Nijmegen)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Resynthesis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with diphones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Paul Boersma &amp; David Weenink (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Praat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doing phonetics by computer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sz="2000" b="1" i="0" u="none" strike="noStrike" cap="none" normalizeH="0" baseline="0" dirty="0">
                <a:ln>
                  <a:noFill/>
                </a:ln>
                <a:solidFill>
                  <a:srgbClr val="00008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Second edition (version 2.3, March 2019)</a:t>
            </a:r>
            <a:endParaRPr kumimoji="0" lang="en-NL" altLang="en-NL" sz="2000" b="1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Authors: Carlos Gussenhoven, Toni Rietveld, Joop Kerkhoff (Radboud University)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Resynthesis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(PSOLA)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Paul Boersma &amp; David Weenink (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Praat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doing phonetics by computer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Rule-based 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PSOLA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resynthesi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 of f0 with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original speech files, with different pitch ranges for male and </a:t>
            </a:r>
            <a:r>
              <a:rPr kumimoji="0" lang="en-NL" altLang="en-NL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femal</a:t>
            </a:r>
            <a:r>
              <a:rPr kumimoji="0" lang="en-GB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voices.</a:t>
            </a:r>
            <a:br>
              <a:rPr kumimoji="0" lang="en-NL" altLang="en-NL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NL" altLang="en-NL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8" name="Picture 4">
            <a:hlinkClick r:id="rId2"/>
            <a:extLst>
              <a:ext uri="{FF2B5EF4-FFF2-40B4-BE49-F238E27FC236}">
                <a16:creationId xmlns:a16="http://schemas.microsoft.com/office/drawing/2014/main" id="{E07D1B35-423E-471F-248A-8CE2E89A9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303" y="3314700"/>
            <a:ext cx="219075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79AAED-9976-2B2C-9156-7D7421BCF2EF}"/>
              </a:ext>
            </a:extLst>
          </p:cNvPr>
          <p:cNvSpPr txBox="1"/>
          <p:nvPr/>
        </p:nvSpPr>
        <p:spPr>
          <a:xfrm>
            <a:off x="442452" y="4751964"/>
            <a:ext cx="1071716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ToDI</a:t>
            </a: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 3.0: About</a:t>
            </a:r>
          </a:p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This program was created in two software development projects (2024, 2026) by the student-run company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Giphouse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at Radboud University, supervised by Louis ten Bosch, Carlos Gussenhoven and Micha Hulsbosch.</a:t>
            </a:r>
            <a:endParaRPr lang="en-N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63108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C8D0B4-DB40-A716-0EA9-2AB3E02038DA}"/>
              </a:ext>
            </a:extLst>
          </p:cNvPr>
          <p:cNvSpPr txBox="1"/>
          <p:nvPr/>
        </p:nvSpPr>
        <p:spPr>
          <a:xfrm>
            <a:off x="855406" y="658761"/>
            <a:ext cx="1062867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Financial support </a:t>
            </a:r>
            <a:r>
              <a:rPr lang="en-GB" sz="2800" dirty="0" err="1"/>
              <a:t>ToDI</a:t>
            </a:r>
            <a:r>
              <a:rPr lang="en-GB" sz="2800" dirty="0"/>
              <a:t> 1.0, 2.2</a:t>
            </a:r>
          </a:p>
          <a:p>
            <a:r>
              <a:rPr lang="en-GB" sz="2800" dirty="0"/>
              <a:t>The web-based </a:t>
            </a:r>
            <a:r>
              <a:rPr lang="en-GB" sz="2800" dirty="0" err="1"/>
              <a:t>ToDI</a:t>
            </a:r>
            <a:r>
              <a:rPr lang="en-GB" sz="2800" dirty="0"/>
              <a:t> course was supported by two development grants awarded by the Dutch Research Council  (NWO) in 1998 and 2000.</a:t>
            </a:r>
          </a:p>
          <a:p>
            <a:r>
              <a:rPr lang="en-GB" sz="2800" dirty="0"/>
              <a:t>The development of the </a:t>
            </a:r>
            <a:r>
              <a:rPr lang="en-GB" sz="2800" dirty="0" err="1"/>
              <a:t>ToDI</a:t>
            </a:r>
            <a:r>
              <a:rPr lang="en-GB" sz="2800" dirty="0"/>
              <a:t> 0.3 program was financed by the </a:t>
            </a:r>
            <a:r>
              <a:rPr lang="en-GB" sz="2800" dirty="0" err="1"/>
              <a:t>Humaniora</a:t>
            </a:r>
            <a:r>
              <a:rPr lang="en-GB" sz="2800" dirty="0"/>
              <a:t> laboratory budget of the Radboud University Arts Faculty.</a:t>
            </a:r>
            <a:endParaRPr lang="en-NL" sz="2800" dirty="0"/>
          </a:p>
        </p:txBody>
      </p:sp>
    </p:spTree>
    <p:extLst>
      <p:ext uri="{BB962C8B-B14F-4D97-AF65-F5344CB8AC3E}">
        <p14:creationId xmlns:p14="http://schemas.microsoft.com/office/powerpoint/2010/main" val="2090343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B0445-0588-C6E4-67A9-0BE5F8D2A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581662"/>
          </a:xfrm>
        </p:spPr>
        <p:txBody>
          <a:bodyPr>
            <a:normAutofit fontScale="90000"/>
          </a:bodyPr>
          <a:lstStyle/>
          <a:p>
            <a:r>
              <a:rPr lang="en-NL" sz="2200" dirty="0"/>
              <a:t>Grabe, E., Nolan, F., Farrar, K.J. (1998) </a:t>
            </a:r>
            <a:r>
              <a:rPr lang="en-NL" sz="2200" dirty="0" err="1"/>
              <a:t>IViE</a:t>
            </a:r>
            <a:r>
              <a:rPr lang="en-NL" sz="2200" dirty="0"/>
              <a:t> - a comparative transcription system for intonational variation in English. </a:t>
            </a:r>
            <a:r>
              <a:rPr lang="en-NL" sz="2200" i="1" dirty="0"/>
              <a:t>Proc. 5th International Conference on Spoken Language Processing (ICSLP 1998)</a:t>
            </a:r>
            <a:r>
              <a:rPr lang="en-NL" sz="2200" dirty="0"/>
              <a:t>, paper 0099, </a:t>
            </a:r>
            <a:r>
              <a:rPr lang="en-NL" sz="2200" dirty="0" err="1"/>
              <a:t>doi</a:t>
            </a:r>
            <a:r>
              <a:rPr lang="en-NL" sz="2200" dirty="0"/>
              <a:t>: 10.21437/ICSLP.1998-583.</a:t>
            </a:r>
            <a:br>
              <a:rPr lang="en-NL" dirty="0"/>
            </a:b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E871A-EED0-13CF-A083-B3211255F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err="1"/>
              <a:t>IViE</a:t>
            </a:r>
            <a:r>
              <a:rPr lang="en-GB" dirty="0"/>
              <a:t>	- uses the symbol [0%] for [%] to indicate the absence of a 	tone, elsewhere also given as  [Ø].</a:t>
            </a:r>
            <a:endParaRPr lang="en-NL" dirty="0"/>
          </a:p>
          <a:p>
            <a:pPr marL="0" indent="0">
              <a:buNone/>
            </a:pPr>
            <a:r>
              <a:rPr lang="en-GB" dirty="0"/>
              <a:t>	- uses H*L 0% for AADI’s H*L </a:t>
            </a:r>
            <a:r>
              <a:rPr lang="en-GB" dirty="0" err="1"/>
              <a:t>L</a:t>
            </a:r>
            <a:r>
              <a:rPr lang="en-GB" dirty="0"/>
              <a:t>% to describe a steep final fall. 	In AADI, H*L % describes a shallow final fall (‘incomplete 	fall’), for which </a:t>
            </a:r>
            <a:r>
              <a:rPr lang="en-GB" dirty="0" err="1"/>
              <a:t>IViE</a:t>
            </a:r>
            <a:r>
              <a:rPr lang="en-GB" dirty="0"/>
              <a:t> has no transcription.</a:t>
            </a:r>
            <a:endParaRPr lang="en-NL" dirty="0"/>
          </a:p>
          <a:p>
            <a:pPr marL="0" indent="0">
              <a:buNone/>
            </a:pPr>
            <a:r>
              <a:rPr lang="en-GB" dirty="0"/>
              <a:t>	- has a three-way contrast for initial boundary tones, low, mid 	and high, where mid is </a:t>
            </a:r>
            <a:r>
              <a:rPr lang="en-GB"/>
              <a:t>unspecified %0. </a:t>
            </a:r>
            <a:r>
              <a:rPr lang="en-GB" dirty="0"/>
              <a:t>AADI has %L and %H, 	and an additional %HL, to describe high initial pitch that falls 	toward the first pitch accent as opposed to staying high, as 	for %H.</a:t>
            </a:r>
            <a:endParaRPr lang="en-NL" dirty="0"/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573039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84578d9-400d-4a5a-a7c7-e76ca47af400}" enabled="0" method="" siteId="{084578d9-400d-4a5a-a7c7-e76ca47af40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488</Words>
  <Application>Microsoft Office PowerPoint</Application>
  <PresentationFormat>Widescreen</PresentationFormat>
  <Paragraphs>19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Grabe, E., Nolan, F., Farrar, K.J. (1998) IViE - a comparative transcription system for intonational variation in English. Proc. 5th International Conference on Spoken Language Processing (ICSLP 1998), paper 0099, doi: 10.21437/ICSLP.1998-583.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Gussenhoven, C.H.M. (Carlos)</dc:creator>
  <cp:lastModifiedBy>Gussenhoven, C.H.M. (Carlos)</cp:lastModifiedBy>
  <cp:revision>5</cp:revision>
  <dcterms:created xsi:type="dcterms:W3CDTF">2026-01-22T15:41:53Z</dcterms:created>
  <dcterms:modified xsi:type="dcterms:W3CDTF">2026-08-06T10:04:11Z</dcterms:modified>
</cp:coreProperties>
</file>